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4" r:id="rId2"/>
    <p:sldId id="259" r:id="rId3"/>
    <p:sldId id="266" r:id="rId4"/>
    <p:sldId id="262" r:id="rId5"/>
    <p:sldId id="267" r:id="rId6"/>
    <p:sldId id="273" r:id="rId7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2580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E99071-B9D4-4370-80C8-C2E459F4C7F8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0ECEDA-39CE-4208-BAE8-4B3A9B8EA5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87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AB5D3-6308-48D4-97A6-DD96F10C923E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AB5D3-6308-48D4-97A6-DD96F10C923E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AB5D3-6308-48D4-97A6-DD96F10C923E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AB5D3-6308-48D4-97A6-DD96F10C923E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AB5D3-6308-48D4-97A6-DD96F10C923E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4FF93-C72D-4B35-A698-A5883A516CDF}" type="datetimeFigureOut">
              <a:rPr lang="ko-KR" altLang="en-US" smtClean="0"/>
              <a:pPr/>
              <a:t>2026-07-28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7478E-55DB-45E6-8E4C-8D01F0ECEA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6B2AC-63DF-4551-A70C-F8974CDFE190}" type="slidenum">
              <a:rPr lang="ko-KR" altLang="en-US" smtClean="0"/>
              <a:pPr/>
              <a:t>1</a:t>
            </a:fld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109513" y="71406"/>
            <a:ext cx="6669135" cy="487366"/>
            <a:chOff x="109513" y="71406"/>
            <a:chExt cx="6669135" cy="487366"/>
          </a:xfrm>
        </p:grpSpPr>
        <p:pic>
          <p:nvPicPr>
            <p:cNvPr id="6" name="_x35049672" descr="EMB00000ad0105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9513" y="71406"/>
              <a:ext cx="1430445" cy="449294"/>
            </a:xfrm>
            <a:prstGeom prst="rect">
              <a:avLst/>
            </a:prstGeom>
            <a:noFill/>
          </p:spPr>
        </p:pic>
        <p:sp>
          <p:nvSpPr>
            <p:cNvPr id="7" name="_x35035520"/>
            <p:cNvSpPr>
              <a:spLocks noChangeArrowheads="1"/>
            </p:cNvSpPr>
            <p:nvPr/>
          </p:nvSpPr>
          <p:spPr bwMode="auto">
            <a:xfrm>
              <a:off x="1563674" y="177770"/>
              <a:ext cx="5126049" cy="198000"/>
            </a:xfrm>
            <a:prstGeom prst="rect">
              <a:avLst/>
            </a:prstGeom>
            <a:solidFill>
              <a:srgbClr val="600060"/>
            </a:solidFill>
            <a:ln w="4191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" name="_x67708784"/>
            <p:cNvSpPr>
              <a:spLocks noChangeArrowheads="1"/>
            </p:cNvSpPr>
            <p:nvPr/>
          </p:nvSpPr>
          <p:spPr bwMode="auto">
            <a:xfrm>
              <a:off x="5864248" y="157134"/>
              <a:ext cx="914400" cy="401638"/>
            </a:xfrm>
            <a:prstGeom prst="rect">
              <a:avLst/>
            </a:prstGeom>
            <a:noFill/>
            <a:ln w="4191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굴림" pitchFamily="50" charset="-127"/>
                  <a:ea typeface="나눔고딕 ExtraBold"/>
                </a:rPr>
                <a:t>Since 1982</a:t>
              </a:r>
              <a:endParaRPr kumimoji="1" lang="en-US" altLang="ko-KR" sz="1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908720" y="1979712"/>
            <a:ext cx="50405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사 양 서</a:t>
            </a:r>
            <a:endParaRPr lang="en-US" altLang="ko-KR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3058839" y="2947754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latin typeface="+mj-lt"/>
              </a:rPr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0648" y="4067944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latin typeface="+mj-lt"/>
              </a:rPr>
              <a:t>2026.7.28</a:t>
            </a:r>
            <a:endParaRPr lang="ko-KR" altLang="en-US" sz="2000" b="1" dirty="0">
              <a:latin typeface="+mj-lt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214290" y="8534428"/>
            <a:ext cx="6500858" cy="276999"/>
            <a:chOff x="214290" y="8534428"/>
            <a:chExt cx="6500858" cy="276999"/>
          </a:xfrm>
        </p:grpSpPr>
        <p:sp>
          <p:nvSpPr>
            <p:cNvPr id="26" name="_x35035520"/>
            <p:cNvSpPr>
              <a:spLocks noChangeArrowheads="1"/>
            </p:cNvSpPr>
            <p:nvPr/>
          </p:nvSpPr>
          <p:spPr bwMode="auto">
            <a:xfrm>
              <a:off x="214290" y="8572528"/>
              <a:ext cx="6480000" cy="198000"/>
            </a:xfrm>
            <a:prstGeom prst="rect">
              <a:avLst/>
            </a:prstGeom>
            <a:solidFill>
              <a:srgbClr val="600060"/>
            </a:solidFill>
            <a:ln w="4191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00042" y="8534428"/>
              <a:ext cx="62151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altLang="ko-KR" sz="12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60648" y="5272916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>
                <a:latin typeface="+mj-lt"/>
              </a:rPr>
              <a:t>선우어패럴</a:t>
            </a:r>
            <a:endParaRPr lang="ko-KR" altLang="en-US" sz="2800" b="1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2696" y="7095182"/>
            <a:ext cx="5472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latin typeface="바탕체" pitchFamily="17" charset="-127"/>
                <a:ea typeface="바탕체" pitchFamily="17" charset="-127"/>
              </a:rPr>
              <a:t>담 당 자</a:t>
            </a:r>
            <a:r>
              <a:rPr lang="en-US" altLang="ko-KR" sz="1600" b="1" dirty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1600" b="1" dirty="0">
                <a:latin typeface="바탕체" pitchFamily="17" charset="-127"/>
                <a:ea typeface="바탕체" pitchFamily="17" charset="-127"/>
              </a:rPr>
              <a:t>이선미 </a:t>
            </a:r>
            <a:r>
              <a:rPr lang="en-US" altLang="ko-KR" sz="1600" b="1" dirty="0">
                <a:latin typeface="바탕체" pitchFamily="17" charset="-127"/>
                <a:ea typeface="바탕체" pitchFamily="17" charset="-127"/>
              </a:rPr>
              <a:t>(010-9283-8048)</a:t>
            </a:r>
          </a:p>
          <a:p>
            <a:r>
              <a:rPr lang="ko-KR" altLang="en-US" sz="1600" b="1" dirty="0">
                <a:latin typeface="바탕체" pitchFamily="17" charset="-127"/>
                <a:ea typeface="바탕체" pitchFamily="17" charset="-127"/>
              </a:rPr>
              <a:t>회사주소</a:t>
            </a:r>
            <a:r>
              <a:rPr lang="en-US" altLang="ko-KR" sz="1600" b="1" dirty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1600" b="1" dirty="0">
                <a:latin typeface="바탕체" pitchFamily="17" charset="-127"/>
                <a:ea typeface="바탕체" pitchFamily="17" charset="-127"/>
              </a:rPr>
              <a:t>서울시 서대문구 연희동 </a:t>
            </a:r>
            <a:r>
              <a:rPr lang="en-US" altLang="ko-KR" sz="1600" b="1" dirty="0">
                <a:latin typeface="바탕체" pitchFamily="17" charset="-127"/>
                <a:ea typeface="바탕체" pitchFamily="17" charset="-127"/>
              </a:rPr>
              <a:t>740 </a:t>
            </a:r>
            <a:r>
              <a:rPr lang="ko-KR" altLang="en-US" sz="1600" b="1" dirty="0">
                <a:latin typeface="바탕체" pitchFamily="17" charset="-127"/>
                <a:ea typeface="바탕체" pitchFamily="17" charset="-127"/>
              </a:rPr>
              <a:t>성원상가 </a:t>
            </a:r>
            <a:r>
              <a:rPr lang="en-US" altLang="ko-KR" sz="1600" b="1" dirty="0">
                <a:latin typeface="바탕체" pitchFamily="17" charset="-127"/>
                <a:ea typeface="바탕체" pitchFamily="17" charset="-127"/>
              </a:rPr>
              <a:t>205</a:t>
            </a:r>
            <a:r>
              <a:rPr lang="ko-KR" altLang="en-US" sz="1600" b="1" dirty="0">
                <a:latin typeface="바탕체" pitchFamily="17" charset="-127"/>
                <a:ea typeface="바탕체" pitchFamily="17" charset="-127"/>
              </a:rPr>
              <a:t>호</a:t>
            </a:r>
            <a:endParaRPr lang="en-US" altLang="ko-KR" sz="1600" b="1" dirty="0">
              <a:latin typeface="바탕체" pitchFamily="17" charset="-127"/>
              <a:ea typeface="바탕체" pitchFamily="17" charset="-127"/>
            </a:endParaRPr>
          </a:p>
          <a:p>
            <a:r>
              <a:rPr lang="ko-KR" altLang="en-US" sz="1600" b="1" dirty="0">
                <a:latin typeface="바탕체" pitchFamily="17" charset="-127"/>
                <a:ea typeface="바탕체" pitchFamily="17" charset="-127"/>
              </a:rPr>
              <a:t>대표번호</a:t>
            </a:r>
            <a:r>
              <a:rPr lang="en-US" altLang="ko-KR" sz="1600" b="1" dirty="0">
                <a:latin typeface="바탕체" pitchFamily="17" charset="-127"/>
                <a:ea typeface="바탕체" pitchFamily="17" charset="-127"/>
              </a:rPr>
              <a:t>: 02-712-6161</a:t>
            </a:r>
          </a:p>
          <a:p>
            <a:r>
              <a:rPr lang="ko-KR" altLang="en-US" sz="1600" b="1" dirty="0">
                <a:latin typeface="바탕체" pitchFamily="17" charset="-127"/>
                <a:ea typeface="바탕체" pitchFamily="17" charset="-127"/>
              </a:rPr>
              <a:t>팩스번호</a:t>
            </a:r>
            <a:r>
              <a:rPr lang="en-US" altLang="ko-KR" sz="1600" b="1" dirty="0">
                <a:latin typeface="바탕체" pitchFamily="17" charset="-127"/>
                <a:ea typeface="바탕체" pitchFamily="17" charset="-127"/>
              </a:rPr>
              <a:t>: 02-334-1236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84" y="1417629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err="1">
                <a:latin typeface="+mj-lt"/>
              </a:rPr>
              <a:t>뚝도아리수정수센터</a:t>
            </a:r>
            <a:endParaRPr lang="ko-KR" altLang="en-US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17998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09515" y="11537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267" name="_x35049672" descr="EMB00000ad010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14" y="71406"/>
            <a:ext cx="1430445" cy="449295"/>
          </a:xfrm>
          <a:prstGeom prst="rect">
            <a:avLst/>
          </a:prstGeom>
          <a:noFill/>
        </p:spPr>
      </p:pic>
      <p:sp>
        <p:nvSpPr>
          <p:cNvPr id="11266" name="_x35035520"/>
          <p:cNvSpPr>
            <a:spLocks noChangeArrowheads="1"/>
          </p:cNvSpPr>
          <p:nvPr/>
        </p:nvSpPr>
        <p:spPr bwMode="auto">
          <a:xfrm>
            <a:off x="1563674" y="177771"/>
            <a:ext cx="5126049" cy="198000"/>
          </a:xfrm>
          <a:prstGeom prst="rect">
            <a:avLst/>
          </a:prstGeom>
          <a:solidFill>
            <a:srgbClr val="600060"/>
          </a:solidFill>
          <a:ln w="4191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265" name="_x67708784"/>
          <p:cNvSpPr>
            <a:spLocks noChangeArrowheads="1"/>
          </p:cNvSpPr>
          <p:nvPr/>
        </p:nvSpPr>
        <p:spPr bwMode="auto">
          <a:xfrm>
            <a:off x="5864248" y="157134"/>
            <a:ext cx="914400" cy="401639"/>
          </a:xfrm>
          <a:prstGeom prst="rect">
            <a:avLst/>
          </a:prstGeom>
          <a:noFill/>
          <a:ln w="4191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나눔고딕 ExtraBold"/>
              </a:rPr>
              <a:t>Since 1982</a:t>
            </a:r>
            <a:endParaRPr kumimoji="1" lang="en-US" altLang="ko-KR" sz="1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_x35035520"/>
          <p:cNvSpPr>
            <a:spLocks noChangeArrowheads="1"/>
          </p:cNvSpPr>
          <p:nvPr/>
        </p:nvSpPr>
        <p:spPr bwMode="auto">
          <a:xfrm>
            <a:off x="214290" y="8572528"/>
            <a:ext cx="6480000" cy="198000"/>
          </a:xfrm>
          <a:prstGeom prst="rect">
            <a:avLst/>
          </a:prstGeom>
          <a:solidFill>
            <a:srgbClr val="600060"/>
          </a:solidFill>
          <a:ln w="4191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>
          <a:xfrm>
            <a:off x="2614618" y="8677305"/>
            <a:ext cx="1600200" cy="486833"/>
          </a:xfrm>
        </p:spPr>
        <p:txBody>
          <a:bodyPr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- </a:t>
            </a:r>
            <a:fld id="{10C6B2AC-63DF-4551-A70C-F8974CDFE190}" type="slidenum">
              <a:rPr lang="ko-KR" altLang="en-US" b="1" smtClean="0">
                <a:solidFill>
                  <a:schemeClr val="tx1"/>
                </a:solidFill>
              </a:rPr>
              <a:pPr algn="ctr"/>
              <a:t>2</a:t>
            </a:fld>
            <a:r>
              <a:rPr lang="ko-KR" altLang="en-US" b="1" dirty="0">
                <a:solidFill>
                  <a:schemeClr val="tx1"/>
                </a:solidFill>
              </a:rPr>
              <a:t> 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285729" y="1857357"/>
          <a:ext cx="6286544" cy="6657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4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3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96408">
                <a:tc gridSpan="3">
                  <a:txBody>
                    <a:bodyPr/>
                    <a:lstStyle/>
                    <a:p>
                      <a:pPr latinLnBrk="1"/>
                      <a:endParaRPr lang="ko-KR" altLang="en-US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743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900" b="1" dirty="0">
                          <a:latin typeface="+mj-lt"/>
                        </a:rPr>
                        <a:t>반팔 </a:t>
                      </a:r>
                      <a:r>
                        <a:rPr lang="en-US" altLang="ko-KR" sz="1900" b="1" dirty="0">
                          <a:latin typeface="+mj-lt"/>
                        </a:rPr>
                        <a:t>/ </a:t>
                      </a:r>
                      <a:r>
                        <a:rPr lang="ko-KR" altLang="en-US" sz="1900" b="1" dirty="0" err="1">
                          <a:latin typeface="+mj-lt"/>
                        </a:rPr>
                        <a:t>긴팔</a:t>
                      </a:r>
                      <a:r>
                        <a:rPr lang="ko-KR" altLang="en-US" sz="1900" b="1" dirty="0">
                          <a:latin typeface="+mj-lt"/>
                        </a:rPr>
                        <a:t> 제복 상의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2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j-lt"/>
                        </a:rPr>
                        <a:t>사이즈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 err="1">
                          <a:latin typeface="+mj-lt"/>
                        </a:rPr>
                        <a:t>사이즈별</a:t>
                      </a:r>
                      <a:endParaRPr lang="ko-KR" altLang="en-US" sz="1500" dirty="0">
                        <a:latin typeface="+mj-lt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None/>
                      </a:pPr>
                      <a:endParaRPr lang="en-US" altLang="ko-KR" sz="15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바지와 </a:t>
                      </a:r>
                      <a:r>
                        <a:rPr lang="ko-KR" altLang="en-US" sz="1500" kern="1200" dirty="0" err="1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매치시</a:t>
                      </a: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단정한 느낌을 주는 기본 와이셔츠 디자인</a:t>
                      </a:r>
                      <a:endParaRPr lang="en-US" altLang="ko-KR" sz="15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None/>
                      </a:pPr>
                      <a:endParaRPr lang="en-US" altLang="ko-KR" sz="15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개인이름표 부착</a:t>
                      </a:r>
                      <a:endParaRPr lang="en-US" altLang="ko-KR" sz="15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5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소매장</a:t>
                      </a: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가습패치를</a:t>
                      </a: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부착</a:t>
                      </a:r>
                      <a:endParaRPr lang="en-US" altLang="ko-KR" sz="15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5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경찰제복과</a:t>
                      </a: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동일디자인</a:t>
                      </a:r>
                      <a:endParaRPr lang="en-US" altLang="ko-KR" sz="15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None/>
                      </a:pPr>
                      <a:endParaRPr lang="en-US" altLang="ko-KR" sz="15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None/>
                      </a:pPr>
                      <a:endParaRPr lang="en-US" altLang="ko-KR" sz="15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2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j-lt"/>
                        </a:rPr>
                        <a:t>색   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>
                          <a:latin typeface="+mj-lt"/>
                        </a:rPr>
                        <a:t>화이트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2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j-lt"/>
                        </a:rPr>
                        <a:t>소   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dirty="0">
                          <a:latin typeface="+mj-lt"/>
                        </a:rPr>
                        <a:t>Polyester 75%/</a:t>
                      </a:r>
                      <a:r>
                        <a:rPr lang="ko-KR" altLang="en-US" sz="1500" dirty="0">
                          <a:latin typeface="+mj-lt"/>
                        </a:rPr>
                        <a:t>레이온 </a:t>
                      </a:r>
                      <a:r>
                        <a:rPr lang="en-US" altLang="ko-KR" sz="1500" dirty="0">
                          <a:latin typeface="+mj-lt"/>
                        </a:rPr>
                        <a:t>25%</a:t>
                      </a:r>
                      <a:endParaRPr lang="ko-KR" altLang="en-US" sz="1500" dirty="0">
                        <a:latin typeface="+mj-lt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2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j-lt"/>
                        </a:rPr>
                        <a:t>구   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>
                          <a:latin typeface="+mj-lt"/>
                        </a:rPr>
                        <a:t>제복용상의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57166" y="625449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/>
              <a:t>근무상의 사양서</a:t>
            </a:r>
            <a:endParaRPr lang="en-US" altLang="ko-KR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00042" y="8534430"/>
            <a:ext cx="62151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dirty="0">
                <a:solidFill>
                  <a:schemeClr val="bg1"/>
                </a:solidFill>
                <a:latin typeface="+mj-lt"/>
              </a:rPr>
              <a:t>대표번호</a:t>
            </a:r>
            <a:r>
              <a:rPr lang="en-US" altLang="ko-KR" sz="1200" b="1" dirty="0">
                <a:solidFill>
                  <a:schemeClr val="bg1"/>
                </a:solidFill>
                <a:latin typeface="+mj-lt"/>
              </a:rPr>
              <a:t>: 02-712-6161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3BF3322-10F0-3AC0-4EEB-2B5EF0E430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7595" y="2130164"/>
            <a:ext cx="2592288" cy="345638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1472D1E8-A251-C08B-15FB-7E3DE1876D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377" y="2649294"/>
            <a:ext cx="2780570" cy="216147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09515" y="11537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267" name="_x35049672" descr="EMB00000ad010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14" y="71406"/>
            <a:ext cx="1430445" cy="449295"/>
          </a:xfrm>
          <a:prstGeom prst="rect">
            <a:avLst/>
          </a:prstGeom>
          <a:noFill/>
        </p:spPr>
      </p:pic>
      <p:sp>
        <p:nvSpPr>
          <p:cNvPr id="11266" name="_x35035520"/>
          <p:cNvSpPr>
            <a:spLocks noChangeArrowheads="1"/>
          </p:cNvSpPr>
          <p:nvPr/>
        </p:nvSpPr>
        <p:spPr bwMode="auto">
          <a:xfrm>
            <a:off x="1563674" y="177771"/>
            <a:ext cx="5126049" cy="198000"/>
          </a:xfrm>
          <a:prstGeom prst="rect">
            <a:avLst/>
          </a:prstGeom>
          <a:solidFill>
            <a:srgbClr val="600060"/>
          </a:solidFill>
          <a:ln w="4191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265" name="_x67708784"/>
          <p:cNvSpPr>
            <a:spLocks noChangeArrowheads="1"/>
          </p:cNvSpPr>
          <p:nvPr/>
        </p:nvSpPr>
        <p:spPr bwMode="auto">
          <a:xfrm>
            <a:off x="5864248" y="157134"/>
            <a:ext cx="914400" cy="401639"/>
          </a:xfrm>
          <a:prstGeom prst="rect">
            <a:avLst/>
          </a:prstGeom>
          <a:noFill/>
          <a:ln w="4191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나눔고딕 ExtraBold"/>
              </a:rPr>
              <a:t>Since 1982</a:t>
            </a:r>
            <a:endParaRPr kumimoji="1" lang="en-US" altLang="ko-KR" sz="1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_x35035520"/>
          <p:cNvSpPr>
            <a:spLocks noChangeArrowheads="1"/>
          </p:cNvSpPr>
          <p:nvPr/>
        </p:nvSpPr>
        <p:spPr bwMode="auto">
          <a:xfrm>
            <a:off x="214290" y="8572528"/>
            <a:ext cx="6480000" cy="198000"/>
          </a:xfrm>
          <a:prstGeom prst="rect">
            <a:avLst/>
          </a:prstGeom>
          <a:solidFill>
            <a:srgbClr val="600060"/>
          </a:solidFill>
          <a:ln w="4191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>
          <a:xfrm>
            <a:off x="2614618" y="8677305"/>
            <a:ext cx="1600200" cy="486833"/>
          </a:xfrm>
        </p:spPr>
        <p:txBody>
          <a:bodyPr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- </a:t>
            </a:r>
            <a:fld id="{10C6B2AC-63DF-4551-A70C-F8974CDFE190}" type="slidenum">
              <a:rPr lang="ko-KR" altLang="en-US" b="1" smtClean="0">
                <a:solidFill>
                  <a:schemeClr val="tx1"/>
                </a:solidFill>
              </a:rPr>
              <a:pPr algn="ctr"/>
              <a:t>3</a:t>
            </a:fld>
            <a:r>
              <a:rPr lang="ko-KR" altLang="en-US" b="1" dirty="0">
                <a:solidFill>
                  <a:schemeClr val="tx1"/>
                </a:solidFill>
              </a:rPr>
              <a:t> 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0042" y="8534430"/>
            <a:ext cx="62151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dirty="0">
                <a:solidFill>
                  <a:schemeClr val="bg1"/>
                </a:solidFill>
                <a:latin typeface="+mj-lt"/>
              </a:rPr>
              <a:t>대표번호</a:t>
            </a:r>
            <a:r>
              <a:rPr lang="en-US" altLang="ko-KR" sz="1200" b="1" dirty="0">
                <a:solidFill>
                  <a:schemeClr val="bg1"/>
                </a:solidFill>
                <a:latin typeface="+mj-lt"/>
              </a:rPr>
              <a:t>: 02-712-6161</a:t>
            </a: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3315476"/>
              </p:ext>
            </p:extLst>
          </p:nvPr>
        </p:nvGraphicFramePr>
        <p:xfrm>
          <a:off x="285729" y="1857357"/>
          <a:ext cx="6286544" cy="6874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4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3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96408">
                <a:tc gridSpan="3">
                  <a:txBody>
                    <a:bodyPr/>
                    <a:lstStyle/>
                    <a:p>
                      <a:pPr latinLnBrk="1"/>
                      <a:endParaRPr lang="ko-KR" altLang="en-US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743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900" b="1" dirty="0">
                          <a:latin typeface="+mj-lt"/>
                        </a:rPr>
                        <a:t>하의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2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j-lt"/>
                        </a:rPr>
                        <a:t>사이즈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dirty="0">
                          <a:latin typeface="+mj-lt"/>
                        </a:rPr>
                        <a:t>30 ~ 40</a:t>
                      </a:r>
                      <a:endParaRPr lang="ko-KR" altLang="en-US" sz="1500" dirty="0">
                        <a:latin typeface="+mj-lt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500" dirty="0">
                          <a:latin typeface="+mj-lt"/>
                        </a:rPr>
                        <a:t> </a:t>
                      </a:r>
                      <a:r>
                        <a:rPr lang="ko-KR" altLang="en-US" sz="1500" dirty="0">
                          <a:latin typeface="+mj-lt"/>
                        </a:rPr>
                        <a:t>고기능 </a:t>
                      </a:r>
                      <a:r>
                        <a:rPr lang="ko-KR" altLang="en-US" sz="1500" dirty="0" err="1">
                          <a:latin typeface="+mj-lt"/>
                        </a:rPr>
                        <a:t>스판덱스</a:t>
                      </a:r>
                      <a:r>
                        <a:rPr lang="ko-KR" altLang="en-US" sz="1500" dirty="0">
                          <a:latin typeface="+mj-lt"/>
                        </a:rPr>
                        <a:t> 섬유 사용으로 신축성이 용이함</a:t>
                      </a:r>
                      <a:r>
                        <a:rPr lang="en-US" altLang="ko-KR" sz="1500" dirty="0">
                          <a:latin typeface="+mj-lt"/>
                        </a:rPr>
                        <a:t>.</a:t>
                      </a: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뒷주머니 양쪽 주머니에 단추를 달아 여닫도록 제작</a:t>
                      </a:r>
                      <a:endParaRPr lang="en-US" altLang="ko-KR" sz="15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구김이 </a:t>
                      </a:r>
                      <a:r>
                        <a:rPr lang="ko-KR" altLang="en-US" sz="1500" kern="1200" dirty="0" err="1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가지않아</a:t>
                      </a: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kern="1200" dirty="0" err="1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활동시</a:t>
                      </a: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제약이 덜하고 </a:t>
                      </a:r>
                      <a:r>
                        <a:rPr lang="ko-KR" altLang="en-US" sz="1500" kern="1200" dirty="0" err="1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밴딩</a:t>
                      </a:r>
                      <a:r>
                        <a:rPr lang="ko-KR" altLang="en-US" sz="15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허리끈으로 편안함</a:t>
                      </a:r>
                      <a:endParaRPr lang="en-US" altLang="ko-KR" sz="15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다리 라인을 살리는 단정한 </a:t>
                      </a:r>
                      <a:r>
                        <a:rPr lang="en-US" altLang="ko-K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Fit</a:t>
                      </a:r>
                      <a:r>
                        <a:rPr lang="en-US" altLang="ko-KR" sz="16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6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연출이 가능하고 </a:t>
                      </a:r>
                      <a:r>
                        <a:rPr lang="ko-KR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착용감이</a:t>
                      </a:r>
                      <a:r>
                        <a:rPr lang="ko-KR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우수함</a:t>
                      </a:r>
                      <a:endParaRPr lang="en-US" altLang="ko-KR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ts val="1800"/>
                        </a:lnSpc>
                        <a:buFont typeface="Arial" pitchFamily="34" charset="0"/>
                        <a:buChar char="•"/>
                      </a:pPr>
                      <a:endParaRPr lang="en-US" altLang="ko-KR" sz="15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2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j-lt"/>
                        </a:rPr>
                        <a:t>색   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 err="1">
                          <a:latin typeface="+mj-lt"/>
                        </a:rPr>
                        <a:t>곤색</a:t>
                      </a:r>
                      <a:endParaRPr lang="ko-KR" altLang="en-US" sz="1500" dirty="0">
                        <a:latin typeface="+mj-lt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2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j-lt"/>
                        </a:rPr>
                        <a:t>소   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dirty="0">
                          <a:latin typeface="+mj-lt"/>
                        </a:rPr>
                        <a:t>Polyester 95%,</a:t>
                      </a:r>
                      <a:r>
                        <a:rPr lang="en-US" altLang="ko-KR" sz="1500" baseline="0" dirty="0">
                          <a:latin typeface="+mj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j-lt"/>
                        </a:rPr>
                        <a:t>스판</a:t>
                      </a:r>
                      <a:r>
                        <a:rPr lang="ko-KR" altLang="en-US" sz="1500" baseline="0" dirty="0">
                          <a:latin typeface="+mj-lt"/>
                        </a:rPr>
                        <a:t> </a:t>
                      </a:r>
                      <a:r>
                        <a:rPr lang="en-US" altLang="ko-KR" sz="1500" baseline="0" dirty="0">
                          <a:latin typeface="+mj-lt"/>
                        </a:rPr>
                        <a:t>5%</a:t>
                      </a:r>
                      <a:endParaRPr lang="ko-KR" altLang="en-US" sz="1500" dirty="0">
                        <a:latin typeface="+mj-lt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2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j-lt"/>
                        </a:rPr>
                        <a:t>구   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>
                          <a:latin typeface="+mj-lt"/>
                        </a:rPr>
                        <a:t>남성용 근무하의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8" name="그림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760" y="2051720"/>
            <a:ext cx="1584176" cy="3803744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024" y="3995936"/>
            <a:ext cx="1902231" cy="1859528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595" y="2123728"/>
            <a:ext cx="2924726" cy="17863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FD5461-A42A-CC12-D696-E3E670065159}"/>
              </a:ext>
            </a:extLst>
          </p:cNvPr>
          <p:cNvSpPr txBox="1"/>
          <p:nvPr/>
        </p:nvSpPr>
        <p:spPr>
          <a:xfrm>
            <a:off x="357166" y="625448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/>
              <a:t>하절기</a:t>
            </a:r>
            <a:r>
              <a:rPr lang="ko-KR" altLang="en-US" sz="2400" b="1" dirty="0"/>
              <a:t> 하의사양서</a:t>
            </a:r>
            <a:endParaRPr lang="en-US" altLang="ko-KR" sz="2400" b="1" dirty="0"/>
          </a:p>
        </p:txBody>
      </p:sp>
    </p:spTree>
    <p:extLst>
      <p:ext uri="{BB962C8B-B14F-4D97-AF65-F5344CB8AC3E}">
        <p14:creationId xmlns:p14="http://schemas.microsoft.com/office/powerpoint/2010/main" val="982312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09514" y="71438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267" name="_x35049672" descr="EMB00000ad010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13" y="71406"/>
            <a:ext cx="1430445" cy="449294"/>
          </a:xfrm>
          <a:prstGeom prst="rect">
            <a:avLst/>
          </a:prstGeom>
          <a:noFill/>
        </p:spPr>
      </p:pic>
      <p:sp>
        <p:nvSpPr>
          <p:cNvPr id="11266" name="_x35035520"/>
          <p:cNvSpPr>
            <a:spLocks noChangeArrowheads="1"/>
          </p:cNvSpPr>
          <p:nvPr/>
        </p:nvSpPr>
        <p:spPr bwMode="auto">
          <a:xfrm>
            <a:off x="1563674" y="177770"/>
            <a:ext cx="5126049" cy="198000"/>
          </a:xfrm>
          <a:prstGeom prst="rect">
            <a:avLst/>
          </a:prstGeom>
          <a:solidFill>
            <a:srgbClr val="600060"/>
          </a:solidFill>
          <a:ln w="4191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265" name="_x67708784"/>
          <p:cNvSpPr>
            <a:spLocks noChangeArrowheads="1"/>
          </p:cNvSpPr>
          <p:nvPr/>
        </p:nvSpPr>
        <p:spPr bwMode="auto">
          <a:xfrm>
            <a:off x="5864248" y="157134"/>
            <a:ext cx="914400" cy="401638"/>
          </a:xfrm>
          <a:prstGeom prst="rect">
            <a:avLst/>
          </a:prstGeom>
          <a:noFill/>
          <a:ln w="4191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나눔고딕 ExtraBold"/>
              </a:rPr>
              <a:t>Since 1982</a:t>
            </a:r>
            <a:endParaRPr kumimoji="1" lang="en-US" altLang="ko-KR" sz="1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_x35035520"/>
          <p:cNvSpPr>
            <a:spLocks noChangeArrowheads="1"/>
          </p:cNvSpPr>
          <p:nvPr/>
        </p:nvSpPr>
        <p:spPr bwMode="auto">
          <a:xfrm>
            <a:off x="214290" y="8572528"/>
            <a:ext cx="6480000" cy="198000"/>
          </a:xfrm>
          <a:prstGeom prst="rect">
            <a:avLst/>
          </a:prstGeom>
          <a:solidFill>
            <a:srgbClr val="600060"/>
          </a:solidFill>
          <a:ln w="4191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>
          <a:xfrm>
            <a:off x="2614618" y="8677304"/>
            <a:ext cx="1600200" cy="486833"/>
          </a:xfrm>
        </p:spPr>
        <p:txBody>
          <a:bodyPr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- </a:t>
            </a:r>
            <a:fld id="{10C6B2AC-63DF-4551-A70C-F8974CDFE190}" type="slidenum">
              <a:rPr lang="ko-KR" altLang="en-US" b="1" smtClean="0">
                <a:solidFill>
                  <a:schemeClr val="tx1"/>
                </a:solidFill>
              </a:rPr>
              <a:pPr algn="ctr"/>
              <a:t>4</a:t>
            </a:fld>
            <a:r>
              <a:rPr lang="ko-KR" altLang="en-US" b="1" dirty="0">
                <a:solidFill>
                  <a:schemeClr val="tx1"/>
                </a:solidFill>
              </a:rPr>
              <a:t> 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285728" y="1403649"/>
          <a:ext cx="6286544" cy="6992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4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3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51070">
                <a:tc gridSpan="3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847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+mj-lt"/>
                        </a:rPr>
                        <a:t>동절기용 제복 바지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4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색   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검정</a:t>
                      </a:r>
                      <a:endParaRPr lang="en-US" altLang="ko-KR" sz="1400" dirty="0">
                        <a:latin typeface="+mj-lt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latinLnBrk="1">
                        <a:lnSpc>
                          <a:spcPts val="22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400" dirty="0">
                          <a:latin typeface="+mj-lt"/>
                        </a:rPr>
                        <a:t> </a:t>
                      </a:r>
                      <a:r>
                        <a:rPr lang="ko-KR" altLang="en-US" sz="1400" dirty="0">
                          <a:latin typeface="+mj-lt"/>
                        </a:rPr>
                        <a:t>다리 라인을 살리는 단정한 </a:t>
                      </a:r>
                      <a:r>
                        <a:rPr lang="en-US" altLang="ko-KR" sz="1400" dirty="0">
                          <a:latin typeface="+mj-lt"/>
                        </a:rPr>
                        <a:t>Fit</a:t>
                      </a:r>
                      <a:r>
                        <a:rPr lang="en-US" altLang="ko-KR" sz="1400" baseline="0" dirty="0">
                          <a:latin typeface="+mj-lt"/>
                        </a:rPr>
                        <a:t>   </a:t>
                      </a:r>
                      <a:r>
                        <a:rPr lang="ko-KR" altLang="en-US" sz="1400" baseline="0" dirty="0">
                          <a:latin typeface="+mj-lt"/>
                        </a:rPr>
                        <a:t>연출이 가능하고 </a:t>
                      </a:r>
                      <a:r>
                        <a:rPr lang="ko-KR" altLang="en-US" sz="1400" dirty="0">
                          <a:latin typeface="+mj-lt"/>
                        </a:rPr>
                        <a:t> </a:t>
                      </a:r>
                      <a:r>
                        <a:rPr lang="ko-KR" altLang="en-US" sz="1400" dirty="0" err="1">
                          <a:latin typeface="+mj-lt"/>
                        </a:rPr>
                        <a:t>착용감이</a:t>
                      </a:r>
                      <a:r>
                        <a:rPr lang="ko-KR" altLang="en-US" sz="1400" dirty="0">
                          <a:latin typeface="+mj-lt"/>
                        </a:rPr>
                        <a:t> 우수함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>
                        <a:lnSpc>
                          <a:spcPts val="22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kern="1200" dirty="0" err="1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스판소재가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적용되어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활동성이 뛰어나 근무복</a:t>
                      </a:r>
                      <a:r>
                        <a:rPr lang="en-US" altLang="ko-KR" sz="1400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유니폼으로 적합함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24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소   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폴리에스테르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50%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울</a:t>
                      </a:r>
                      <a:r>
                        <a:rPr lang="en-US" altLang="ko-KR" sz="14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50%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24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비   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+mj-lt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57166" y="625448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/>
              <a:t>동절기 하의사양서</a:t>
            </a:r>
            <a:endParaRPr lang="en-US" altLang="ko-KR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00042" y="8534428"/>
            <a:ext cx="62151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dirty="0">
                <a:solidFill>
                  <a:schemeClr val="bg1"/>
                </a:solidFill>
                <a:latin typeface="+mj-lt"/>
              </a:rPr>
              <a:t>대표번호</a:t>
            </a:r>
            <a:r>
              <a:rPr lang="en-US" altLang="ko-KR" sz="1200" b="1" dirty="0">
                <a:solidFill>
                  <a:schemeClr val="bg1"/>
                </a:solidFill>
                <a:latin typeface="+mj-lt"/>
              </a:rPr>
              <a:t>: 02-712-6161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573016" y="2483768"/>
            <a:ext cx="1152128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 descr="2013-04-11 10.50.45.jpg"/>
          <p:cNvPicPr>
            <a:picLocks noChangeAspect="1"/>
          </p:cNvPicPr>
          <p:nvPr/>
        </p:nvPicPr>
        <p:blipFill>
          <a:blip r:embed="rId4" cstate="print"/>
          <a:srcRect t="8465" b="15344"/>
          <a:stretch>
            <a:fillRect/>
          </a:stretch>
        </p:blipFill>
        <p:spPr>
          <a:xfrm rot="5400000">
            <a:off x="1455535" y="2522137"/>
            <a:ext cx="3875491" cy="221457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09514" y="71438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" name="그룹 12"/>
          <p:cNvGrpSpPr/>
          <p:nvPr/>
        </p:nvGrpSpPr>
        <p:grpSpPr>
          <a:xfrm>
            <a:off x="109513" y="71406"/>
            <a:ext cx="6669135" cy="487366"/>
            <a:chOff x="109513" y="71406"/>
            <a:chExt cx="6669135" cy="487366"/>
          </a:xfrm>
        </p:grpSpPr>
        <p:pic>
          <p:nvPicPr>
            <p:cNvPr id="11267" name="_x35049672" descr="EMB00000ad0105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9513" y="71406"/>
              <a:ext cx="1430445" cy="449294"/>
            </a:xfrm>
            <a:prstGeom prst="rect">
              <a:avLst/>
            </a:prstGeom>
            <a:noFill/>
          </p:spPr>
        </p:pic>
        <p:sp>
          <p:nvSpPr>
            <p:cNvPr id="11266" name="_x35035520"/>
            <p:cNvSpPr>
              <a:spLocks noChangeArrowheads="1"/>
            </p:cNvSpPr>
            <p:nvPr/>
          </p:nvSpPr>
          <p:spPr bwMode="auto">
            <a:xfrm>
              <a:off x="1563674" y="177770"/>
              <a:ext cx="5126049" cy="198000"/>
            </a:xfrm>
            <a:prstGeom prst="rect">
              <a:avLst/>
            </a:prstGeom>
            <a:solidFill>
              <a:srgbClr val="600060"/>
            </a:solidFill>
            <a:ln w="4191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265" name="_x67708784"/>
            <p:cNvSpPr>
              <a:spLocks noChangeArrowheads="1"/>
            </p:cNvSpPr>
            <p:nvPr/>
          </p:nvSpPr>
          <p:spPr bwMode="auto">
            <a:xfrm>
              <a:off x="5864248" y="157134"/>
              <a:ext cx="914400" cy="401638"/>
            </a:xfrm>
            <a:prstGeom prst="rect">
              <a:avLst/>
            </a:prstGeom>
            <a:noFill/>
            <a:ln w="4191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굴림" pitchFamily="50" charset="-127"/>
                  <a:ea typeface="나눔고딕 ExtraBold"/>
                </a:rPr>
                <a:t>Since 1982</a:t>
              </a:r>
              <a:endParaRPr kumimoji="1" lang="en-US" altLang="ko-KR" sz="1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>
          <a:xfrm>
            <a:off x="2614618" y="8677304"/>
            <a:ext cx="1600200" cy="486833"/>
          </a:xfrm>
        </p:spPr>
        <p:txBody>
          <a:bodyPr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- </a:t>
            </a:r>
            <a:fld id="{10C6B2AC-63DF-4551-A70C-F8974CDFE190}" type="slidenum">
              <a:rPr lang="ko-KR" altLang="en-US" b="1" smtClean="0">
                <a:solidFill>
                  <a:schemeClr val="tx1"/>
                </a:solidFill>
              </a:rPr>
              <a:pPr algn="ctr"/>
              <a:t>5</a:t>
            </a:fld>
            <a:r>
              <a:rPr lang="ko-KR" altLang="en-US" b="1" dirty="0">
                <a:solidFill>
                  <a:schemeClr val="tx1"/>
                </a:solidFill>
              </a:rPr>
              <a:t> 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206" y="625448"/>
            <a:ext cx="6835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Ⅰ. </a:t>
            </a:r>
            <a:r>
              <a:rPr lang="ko-KR" altLang="en-US" sz="2800" b="1" dirty="0"/>
              <a:t>제품 사양 </a:t>
            </a:r>
            <a:r>
              <a:rPr lang="en-US" altLang="ko-KR" b="1" dirty="0"/>
              <a:t>T</a:t>
            </a:r>
            <a:r>
              <a:rPr lang="ko-KR" altLang="en-US" b="1" dirty="0"/>
              <a:t>셔츠</a:t>
            </a:r>
            <a:r>
              <a:rPr lang="en-US" altLang="ko-KR" b="1" dirty="0"/>
              <a:t> </a:t>
            </a:r>
            <a:endParaRPr lang="en-US" altLang="ko-KR" sz="2800" b="1" dirty="0"/>
          </a:p>
        </p:txBody>
      </p:sp>
      <p:grpSp>
        <p:nvGrpSpPr>
          <p:cNvPr id="3" name="그룹 12"/>
          <p:cNvGrpSpPr/>
          <p:nvPr/>
        </p:nvGrpSpPr>
        <p:grpSpPr>
          <a:xfrm>
            <a:off x="214290" y="8534428"/>
            <a:ext cx="6500858" cy="276999"/>
            <a:chOff x="214290" y="8534428"/>
            <a:chExt cx="6500858" cy="276999"/>
          </a:xfrm>
        </p:grpSpPr>
        <p:sp>
          <p:nvSpPr>
            <p:cNvPr id="14" name="_x35035520"/>
            <p:cNvSpPr>
              <a:spLocks noChangeArrowheads="1"/>
            </p:cNvSpPr>
            <p:nvPr/>
          </p:nvSpPr>
          <p:spPr bwMode="auto">
            <a:xfrm>
              <a:off x="214290" y="8572528"/>
              <a:ext cx="6480000" cy="198000"/>
            </a:xfrm>
            <a:prstGeom prst="rect">
              <a:avLst/>
            </a:prstGeom>
            <a:solidFill>
              <a:srgbClr val="600060"/>
            </a:solidFill>
            <a:ln w="4191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00042" y="8534428"/>
              <a:ext cx="62151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altLang="ko-KR" sz="12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E380C213-7457-CAF6-738D-88DA17B6A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039" y="1487989"/>
            <a:ext cx="5301208" cy="666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09514" y="71438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" name="그룹 12"/>
          <p:cNvGrpSpPr/>
          <p:nvPr/>
        </p:nvGrpSpPr>
        <p:grpSpPr>
          <a:xfrm>
            <a:off x="109513" y="71406"/>
            <a:ext cx="6669135" cy="487366"/>
            <a:chOff x="109513" y="71406"/>
            <a:chExt cx="6669135" cy="487366"/>
          </a:xfrm>
        </p:grpSpPr>
        <p:pic>
          <p:nvPicPr>
            <p:cNvPr id="11267" name="_x35049672" descr="EMB00000ad0105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9513" y="71406"/>
              <a:ext cx="1430445" cy="449294"/>
            </a:xfrm>
            <a:prstGeom prst="rect">
              <a:avLst/>
            </a:prstGeom>
            <a:noFill/>
          </p:spPr>
        </p:pic>
        <p:sp>
          <p:nvSpPr>
            <p:cNvPr id="11266" name="_x35035520"/>
            <p:cNvSpPr>
              <a:spLocks noChangeArrowheads="1"/>
            </p:cNvSpPr>
            <p:nvPr/>
          </p:nvSpPr>
          <p:spPr bwMode="auto">
            <a:xfrm>
              <a:off x="1563674" y="177770"/>
              <a:ext cx="5126049" cy="198000"/>
            </a:xfrm>
            <a:prstGeom prst="rect">
              <a:avLst/>
            </a:prstGeom>
            <a:solidFill>
              <a:srgbClr val="600060"/>
            </a:solidFill>
            <a:ln w="4191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265" name="_x67708784"/>
            <p:cNvSpPr>
              <a:spLocks noChangeArrowheads="1"/>
            </p:cNvSpPr>
            <p:nvPr/>
          </p:nvSpPr>
          <p:spPr bwMode="auto">
            <a:xfrm>
              <a:off x="5864248" y="157134"/>
              <a:ext cx="914400" cy="401638"/>
            </a:xfrm>
            <a:prstGeom prst="rect">
              <a:avLst/>
            </a:prstGeom>
            <a:noFill/>
            <a:ln w="4191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굴림" pitchFamily="50" charset="-127"/>
                  <a:ea typeface="나눔고딕 ExtraBold"/>
                </a:rPr>
                <a:t>Since 1982</a:t>
              </a:r>
              <a:endParaRPr kumimoji="1" lang="en-US" altLang="ko-KR" sz="1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>
          <a:xfrm>
            <a:off x="2614618" y="8677304"/>
            <a:ext cx="1600200" cy="486833"/>
          </a:xfrm>
        </p:spPr>
        <p:txBody>
          <a:bodyPr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- </a:t>
            </a:r>
            <a:fld id="{10C6B2AC-63DF-4551-A70C-F8974CDFE190}" type="slidenum">
              <a:rPr lang="ko-KR" altLang="en-US" b="1" smtClean="0">
                <a:solidFill>
                  <a:schemeClr val="tx1"/>
                </a:solidFill>
              </a:rPr>
              <a:pPr algn="ctr"/>
              <a:t>6</a:t>
            </a:fld>
            <a:r>
              <a:rPr lang="ko-KR" altLang="en-US" b="1" dirty="0">
                <a:solidFill>
                  <a:schemeClr val="tx1"/>
                </a:solidFill>
              </a:rPr>
              <a:t> </a:t>
            </a:r>
            <a:r>
              <a:rPr lang="en-US" altLang="ko-KR" b="1" dirty="0">
                <a:solidFill>
                  <a:schemeClr val="tx1"/>
                </a:solidFill>
              </a:rPr>
              <a:t>-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27384" y="755576"/>
            <a:ext cx="6835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Ⅱ. A/S </a:t>
            </a:r>
            <a:r>
              <a:rPr lang="ko-KR" altLang="en-US" sz="2800" b="1" dirty="0"/>
              <a:t>및 사후관리</a:t>
            </a:r>
            <a:endParaRPr lang="en-US" altLang="ko-KR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32656" y="1259632"/>
            <a:ext cx="6120680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  <a:buFontTx/>
              <a:buChar char="-"/>
            </a:pPr>
            <a:r>
              <a:rPr lang="ko-KR" altLang="en-US" sz="1400" dirty="0"/>
              <a:t> 제품의 하자</a:t>
            </a:r>
            <a:r>
              <a:rPr lang="en-US" altLang="ko-KR" sz="1400" dirty="0"/>
              <a:t>(</a:t>
            </a:r>
            <a:r>
              <a:rPr lang="ko-KR" altLang="en-US" sz="1400" dirty="0"/>
              <a:t>봉제불량</a:t>
            </a:r>
            <a:r>
              <a:rPr lang="en-US" altLang="ko-KR" sz="1400" dirty="0"/>
              <a:t>, </a:t>
            </a:r>
            <a:r>
              <a:rPr lang="ko-KR" altLang="en-US" sz="1400" dirty="0"/>
              <a:t>원단불량</a:t>
            </a:r>
            <a:r>
              <a:rPr lang="en-US" altLang="ko-KR" sz="1400" dirty="0"/>
              <a:t>, </a:t>
            </a:r>
            <a:r>
              <a:rPr lang="ko-KR" altLang="en-US" sz="1400" dirty="0"/>
              <a:t>부자재불량</a:t>
            </a:r>
            <a:r>
              <a:rPr lang="en-US" altLang="ko-KR" sz="1400" dirty="0"/>
              <a:t> </a:t>
            </a:r>
            <a:r>
              <a:rPr lang="ko-KR" altLang="en-US" sz="1400" dirty="0"/>
              <a:t>등</a:t>
            </a:r>
            <a:r>
              <a:rPr lang="en-US" altLang="ko-KR" sz="1400" dirty="0"/>
              <a:t>) </a:t>
            </a:r>
            <a:r>
              <a:rPr lang="ko-KR" altLang="en-US" sz="1400" dirty="0"/>
              <a:t>및 사이즈 교환 사유가 발생 시에는 </a:t>
            </a:r>
            <a:r>
              <a:rPr lang="en-US" altLang="ko-KR" sz="1400" dirty="0"/>
              <a:t>5</a:t>
            </a:r>
            <a:r>
              <a:rPr lang="ko-KR" altLang="en-US" sz="1400" dirty="0"/>
              <a:t>일내 무상 교환처리가 가능하며</a:t>
            </a:r>
            <a:r>
              <a:rPr lang="en-US" altLang="ko-KR" sz="1400" dirty="0"/>
              <a:t>, </a:t>
            </a:r>
            <a:r>
              <a:rPr lang="ko-KR" altLang="en-US" sz="1400" dirty="0"/>
              <a:t>고객 과실로 인한 원단 찢어짐</a:t>
            </a:r>
            <a:r>
              <a:rPr lang="en-US" altLang="ko-KR" sz="1400" dirty="0"/>
              <a:t>, </a:t>
            </a:r>
            <a:r>
              <a:rPr lang="ko-KR" altLang="en-US" sz="1400" dirty="0"/>
              <a:t>부자재교체</a:t>
            </a:r>
            <a:r>
              <a:rPr lang="en-US" altLang="ko-KR" sz="1400" dirty="0"/>
              <a:t>, </a:t>
            </a:r>
            <a:r>
              <a:rPr lang="ko-KR" altLang="en-US" sz="1400" dirty="0"/>
              <a:t>원단 덧댐 등을 할 경우에는 실비로 유상 수선을 원칙으로 하고 있습니다</a:t>
            </a:r>
            <a:r>
              <a:rPr lang="en-US" altLang="ko-KR" sz="1400" dirty="0"/>
              <a:t>. </a:t>
            </a:r>
          </a:p>
          <a:p>
            <a:pPr>
              <a:lnSpc>
                <a:spcPts val="2500"/>
              </a:lnSpc>
              <a:buFontTx/>
              <a:buChar char="-"/>
            </a:pPr>
            <a:r>
              <a:rPr lang="en-US" altLang="ko-KR" sz="1400" dirty="0"/>
              <a:t> </a:t>
            </a:r>
            <a:r>
              <a:rPr lang="ko-KR" altLang="en-US" sz="1400" dirty="0"/>
              <a:t>모든 제품의 </a:t>
            </a:r>
            <a:r>
              <a:rPr lang="en-US" altLang="ko-KR" sz="1400" dirty="0"/>
              <a:t>A/S</a:t>
            </a:r>
            <a:r>
              <a:rPr lang="ko-KR" altLang="en-US" sz="1400" dirty="0"/>
              <a:t>는 선우어패럴을 통해 진행 가능합니다</a:t>
            </a:r>
            <a:r>
              <a:rPr lang="en-US" altLang="ko-KR" sz="1400" dirty="0"/>
              <a:t>.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980728" y="8100392"/>
            <a:ext cx="57059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dirty="0"/>
              <a:t>- </a:t>
            </a:r>
            <a:r>
              <a:rPr lang="ko-KR" altLang="en-US" sz="1600" b="1" dirty="0"/>
              <a:t>이    상 </a:t>
            </a:r>
            <a:r>
              <a:rPr lang="en-US" altLang="ko-KR" sz="1600" b="1" dirty="0"/>
              <a:t>-</a:t>
            </a:r>
          </a:p>
        </p:txBody>
      </p:sp>
      <p:grpSp>
        <p:nvGrpSpPr>
          <p:cNvPr id="18" name="그룹 17"/>
          <p:cNvGrpSpPr/>
          <p:nvPr/>
        </p:nvGrpSpPr>
        <p:grpSpPr>
          <a:xfrm>
            <a:off x="214290" y="8534428"/>
            <a:ext cx="6500858" cy="276999"/>
            <a:chOff x="214290" y="8534428"/>
            <a:chExt cx="6500858" cy="276999"/>
          </a:xfrm>
        </p:grpSpPr>
        <p:sp>
          <p:nvSpPr>
            <p:cNvPr id="20" name="_x35035520"/>
            <p:cNvSpPr>
              <a:spLocks noChangeArrowheads="1"/>
            </p:cNvSpPr>
            <p:nvPr/>
          </p:nvSpPr>
          <p:spPr bwMode="auto">
            <a:xfrm>
              <a:off x="214290" y="8572528"/>
              <a:ext cx="6480000" cy="198000"/>
            </a:xfrm>
            <a:prstGeom prst="rect">
              <a:avLst/>
            </a:prstGeom>
            <a:solidFill>
              <a:srgbClr val="600060"/>
            </a:solidFill>
            <a:ln w="4191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00042" y="8534428"/>
              <a:ext cx="62151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altLang="ko-KR" sz="1200" b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5840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275</Words>
  <Application>Microsoft Office PowerPoint</Application>
  <PresentationFormat>화면 슬라이드 쇼(4:3)</PresentationFormat>
  <Paragraphs>73</Paragraphs>
  <Slides>6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1" baseType="lpstr">
      <vt:lpstr>굴림</vt:lpstr>
      <vt:lpstr>맑은 고딕</vt:lpstr>
      <vt:lpstr>바탕체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jun</dc:creator>
  <cp:lastModifiedBy>심주윤</cp:lastModifiedBy>
  <cp:revision>29</cp:revision>
  <dcterms:created xsi:type="dcterms:W3CDTF">2012-11-19T23:18:09Z</dcterms:created>
  <dcterms:modified xsi:type="dcterms:W3CDTF">2026-07-28T10:55:20Z</dcterms:modified>
</cp:coreProperties>
</file>